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75" r:id="rId3"/>
  </p:sldMasterIdLst>
  <p:notesMasterIdLst>
    <p:notesMasterId r:id="rId5"/>
  </p:notesMasterIdLst>
  <p:sldIdLst>
    <p:sldId id="271" r:id="rId4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95" autoAdjust="0"/>
    <p:restoredTop sz="94710"/>
  </p:normalViewPr>
  <p:slideViewPr>
    <p:cSldViewPr snapToGrid="0" snapToObjects="1">
      <p:cViewPr>
        <p:scale>
          <a:sx n="33" d="100"/>
          <a:sy n="33" d="100"/>
        </p:scale>
        <p:origin x="782" y="-30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7" d="100"/>
          <a:sy n="117" d="100"/>
        </p:scale>
        <p:origin x="420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BA65BF-E93C-4BA3-942C-232CEA68CBC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DDC2C4C-A9C9-453B-AEC1-0A2020BB299F}">
      <dgm:prSet phldrT="[文本]"/>
      <dgm:spPr/>
      <dgm:t>
        <a:bodyPr/>
        <a:lstStyle/>
        <a:p>
          <a:r>
            <a:rPr lang="en-US" altLang="zh-CN" dirty="0"/>
            <a:t>Get video</a:t>
          </a:r>
          <a:endParaRPr lang="zh-CN" altLang="en-US" dirty="0"/>
        </a:p>
      </dgm:t>
    </dgm:pt>
    <dgm:pt modelId="{5D1BD58F-38E7-4311-8075-114C34DC423F}" type="parTrans" cxnId="{685AE419-23C4-4C16-BA2B-A68D9EB8CA6F}">
      <dgm:prSet/>
      <dgm:spPr/>
      <dgm:t>
        <a:bodyPr/>
        <a:lstStyle/>
        <a:p>
          <a:endParaRPr lang="zh-CN" altLang="en-US"/>
        </a:p>
      </dgm:t>
    </dgm:pt>
    <dgm:pt modelId="{417C89B2-F680-45AE-ABE3-4CF950B1AE2C}" type="sibTrans" cxnId="{685AE419-23C4-4C16-BA2B-A68D9EB8CA6F}">
      <dgm:prSet/>
      <dgm:spPr/>
      <dgm:t>
        <a:bodyPr/>
        <a:lstStyle/>
        <a:p>
          <a:endParaRPr lang="zh-CN" altLang="en-US"/>
        </a:p>
      </dgm:t>
    </dgm:pt>
    <dgm:pt modelId="{B6C05E57-2102-4E7E-8BD8-73BB1CF7E93D}">
      <dgm:prSet phldrT="[文本]"/>
      <dgm:spPr/>
      <dgm:t>
        <a:bodyPr/>
        <a:lstStyle/>
        <a:p>
          <a:r>
            <a:rPr lang="en-US" altLang="zh-CN" dirty="0"/>
            <a:t>Get joints</a:t>
          </a:r>
          <a:endParaRPr lang="zh-CN" altLang="en-US" dirty="0"/>
        </a:p>
      </dgm:t>
    </dgm:pt>
    <dgm:pt modelId="{44926215-54D4-4910-BA4F-BD983A47B764}" type="parTrans" cxnId="{31AF6F52-50B9-49F0-81FE-785022B2738E}">
      <dgm:prSet/>
      <dgm:spPr/>
      <dgm:t>
        <a:bodyPr/>
        <a:lstStyle/>
        <a:p>
          <a:endParaRPr lang="zh-CN" altLang="en-US"/>
        </a:p>
      </dgm:t>
    </dgm:pt>
    <dgm:pt modelId="{93F30874-7AEC-4DDF-8F3A-8D92EC650BCB}" type="sibTrans" cxnId="{31AF6F52-50B9-49F0-81FE-785022B2738E}">
      <dgm:prSet/>
      <dgm:spPr/>
      <dgm:t>
        <a:bodyPr/>
        <a:lstStyle/>
        <a:p>
          <a:endParaRPr lang="zh-CN" altLang="en-US"/>
        </a:p>
      </dgm:t>
    </dgm:pt>
    <dgm:pt modelId="{559ED451-B4D3-4AB4-83D8-91CBDC0010F7}">
      <dgm:prSet phldrT="[文本]"/>
      <dgm:spPr/>
      <dgm:t>
        <a:bodyPr/>
        <a:lstStyle/>
        <a:p>
          <a:r>
            <a:rPr lang="en-US" altLang="zh-CN" dirty="0"/>
            <a:t>Process with </a:t>
          </a:r>
          <a:r>
            <a:rPr lang="en-US" altLang="zh-CN" dirty="0" err="1"/>
            <a:t>BiLSTM</a:t>
          </a:r>
          <a:endParaRPr lang="zh-CN" altLang="en-US" dirty="0"/>
        </a:p>
      </dgm:t>
    </dgm:pt>
    <dgm:pt modelId="{E2D3FCA6-38FC-4026-B345-D34823CE0F2E}" type="parTrans" cxnId="{8BBC9705-E4C9-4636-94CB-3B1C88A1952D}">
      <dgm:prSet/>
      <dgm:spPr/>
      <dgm:t>
        <a:bodyPr/>
        <a:lstStyle/>
        <a:p>
          <a:endParaRPr lang="zh-CN" altLang="en-US"/>
        </a:p>
      </dgm:t>
    </dgm:pt>
    <dgm:pt modelId="{D9EE0E44-1F49-4399-B708-B30ED98C48C0}" type="sibTrans" cxnId="{8BBC9705-E4C9-4636-94CB-3B1C88A1952D}">
      <dgm:prSet/>
      <dgm:spPr/>
      <dgm:t>
        <a:bodyPr/>
        <a:lstStyle/>
        <a:p>
          <a:endParaRPr lang="zh-CN" altLang="en-US"/>
        </a:p>
      </dgm:t>
    </dgm:pt>
    <dgm:pt modelId="{23C3CD9B-AB20-49BC-8E14-CF659027DD07}" type="pres">
      <dgm:prSet presAssocID="{19BA65BF-E93C-4BA3-942C-232CEA68CBC8}" presName="Name0" presStyleCnt="0">
        <dgm:presLayoutVars>
          <dgm:dir/>
          <dgm:resizeHandles val="exact"/>
        </dgm:presLayoutVars>
      </dgm:prSet>
      <dgm:spPr/>
    </dgm:pt>
    <dgm:pt modelId="{4370F298-B37E-4965-BCE3-043643DAEAB6}" type="pres">
      <dgm:prSet presAssocID="{5DDC2C4C-A9C9-453B-AEC1-0A2020BB299F}" presName="node" presStyleLbl="node1" presStyleIdx="0" presStyleCnt="3" custScaleY="41902" custLinFactY="-19347" custLinFactNeighborY="-10000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D985A17-91FE-46D0-9378-C94B4564CDD5}" type="pres">
      <dgm:prSet presAssocID="{417C89B2-F680-45AE-ABE3-4CF950B1AE2C}" presName="sibTrans" presStyleLbl="sibTrans2D1" presStyleIdx="0" presStyleCnt="2"/>
      <dgm:spPr/>
      <dgm:t>
        <a:bodyPr/>
        <a:lstStyle/>
        <a:p>
          <a:endParaRPr lang="de-DE"/>
        </a:p>
      </dgm:t>
    </dgm:pt>
    <dgm:pt modelId="{A4226545-846B-476B-8D1F-353FC6E14DCC}" type="pres">
      <dgm:prSet presAssocID="{417C89B2-F680-45AE-ABE3-4CF950B1AE2C}" presName="connectorText" presStyleLbl="sibTrans2D1" presStyleIdx="0" presStyleCnt="2"/>
      <dgm:spPr/>
      <dgm:t>
        <a:bodyPr/>
        <a:lstStyle/>
        <a:p>
          <a:endParaRPr lang="de-DE"/>
        </a:p>
      </dgm:t>
    </dgm:pt>
    <dgm:pt modelId="{3ED60D2C-D889-4131-A421-4DA11574718C}" type="pres">
      <dgm:prSet presAssocID="{B6C05E57-2102-4E7E-8BD8-73BB1CF7E93D}" presName="node" presStyleLbl="node1" presStyleIdx="1" presStyleCnt="3" custScaleY="41902" custLinFactY="-19347" custLinFactNeighborY="-10000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9EB64AD-04B5-41A3-9D85-6B8E5BC03976}" type="pres">
      <dgm:prSet presAssocID="{93F30874-7AEC-4DDF-8F3A-8D92EC650BCB}" presName="sibTrans" presStyleLbl="sibTrans2D1" presStyleIdx="1" presStyleCnt="2"/>
      <dgm:spPr/>
      <dgm:t>
        <a:bodyPr/>
        <a:lstStyle/>
        <a:p>
          <a:endParaRPr lang="de-DE"/>
        </a:p>
      </dgm:t>
    </dgm:pt>
    <dgm:pt modelId="{2F7A6223-2E27-4690-8944-2BE8C25D83B5}" type="pres">
      <dgm:prSet presAssocID="{93F30874-7AEC-4DDF-8F3A-8D92EC650BCB}" presName="connectorText" presStyleLbl="sibTrans2D1" presStyleIdx="1" presStyleCnt="2"/>
      <dgm:spPr/>
      <dgm:t>
        <a:bodyPr/>
        <a:lstStyle/>
        <a:p>
          <a:endParaRPr lang="de-DE"/>
        </a:p>
      </dgm:t>
    </dgm:pt>
    <dgm:pt modelId="{8157231F-A12A-4144-A222-90AB003797E9}" type="pres">
      <dgm:prSet presAssocID="{559ED451-B4D3-4AB4-83D8-91CBDC0010F7}" presName="node" presStyleLbl="node1" presStyleIdx="2" presStyleCnt="3" custScaleY="41902" custLinFactY="-19347" custLinFactNeighborY="-10000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5F8DF02-7FE0-440C-BE26-28E82F54AFF0}" type="presOf" srcId="{93F30874-7AEC-4DDF-8F3A-8D92EC650BCB}" destId="{79EB64AD-04B5-41A3-9D85-6B8E5BC03976}" srcOrd="0" destOrd="0" presId="urn:microsoft.com/office/officeart/2005/8/layout/process1"/>
    <dgm:cxn modelId="{8BBC9705-E4C9-4636-94CB-3B1C88A1952D}" srcId="{19BA65BF-E93C-4BA3-942C-232CEA68CBC8}" destId="{559ED451-B4D3-4AB4-83D8-91CBDC0010F7}" srcOrd="2" destOrd="0" parTransId="{E2D3FCA6-38FC-4026-B345-D34823CE0F2E}" sibTransId="{D9EE0E44-1F49-4399-B708-B30ED98C48C0}"/>
    <dgm:cxn modelId="{E5A801D9-9CFB-461D-AED4-B072B48E469C}" type="presOf" srcId="{559ED451-B4D3-4AB4-83D8-91CBDC0010F7}" destId="{8157231F-A12A-4144-A222-90AB003797E9}" srcOrd="0" destOrd="0" presId="urn:microsoft.com/office/officeart/2005/8/layout/process1"/>
    <dgm:cxn modelId="{3D7F9F73-5A16-4C93-A33B-35C393CB5E77}" type="presOf" srcId="{19BA65BF-E93C-4BA3-942C-232CEA68CBC8}" destId="{23C3CD9B-AB20-49BC-8E14-CF659027DD07}" srcOrd="0" destOrd="0" presId="urn:microsoft.com/office/officeart/2005/8/layout/process1"/>
    <dgm:cxn modelId="{31AF6F52-50B9-49F0-81FE-785022B2738E}" srcId="{19BA65BF-E93C-4BA3-942C-232CEA68CBC8}" destId="{B6C05E57-2102-4E7E-8BD8-73BB1CF7E93D}" srcOrd="1" destOrd="0" parTransId="{44926215-54D4-4910-BA4F-BD983A47B764}" sibTransId="{93F30874-7AEC-4DDF-8F3A-8D92EC650BCB}"/>
    <dgm:cxn modelId="{B4F73115-0041-456B-848A-1B258142EB25}" type="presOf" srcId="{B6C05E57-2102-4E7E-8BD8-73BB1CF7E93D}" destId="{3ED60D2C-D889-4131-A421-4DA11574718C}" srcOrd="0" destOrd="0" presId="urn:microsoft.com/office/officeart/2005/8/layout/process1"/>
    <dgm:cxn modelId="{1CE471E8-A611-469F-BFD5-1FE46485EBAD}" type="presOf" srcId="{417C89B2-F680-45AE-ABE3-4CF950B1AE2C}" destId="{A4226545-846B-476B-8D1F-353FC6E14DCC}" srcOrd="1" destOrd="0" presId="urn:microsoft.com/office/officeart/2005/8/layout/process1"/>
    <dgm:cxn modelId="{CB14FCFA-8FF1-4913-BDC3-3AF493C9A4F2}" type="presOf" srcId="{93F30874-7AEC-4DDF-8F3A-8D92EC650BCB}" destId="{2F7A6223-2E27-4690-8944-2BE8C25D83B5}" srcOrd="1" destOrd="0" presId="urn:microsoft.com/office/officeart/2005/8/layout/process1"/>
    <dgm:cxn modelId="{389C55D1-EF50-4EF4-9D2E-BE5273BFEAC5}" type="presOf" srcId="{5DDC2C4C-A9C9-453B-AEC1-0A2020BB299F}" destId="{4370F298-B37E-4965-BCE3-043643DAEAB6}" srcOrd="0" destOrd="0" presId="urn:microsoft.com/office/officeart/2005/8/layout/process1"/>
    <dgm:cxn modelId="{685AE419-23C4-4C16-BA2B-A68D9EB8CA6F}" srcId="{19BA65BF-E93C-4BA3-942C-232CEA68CBC8}" destId="{5DDC2C4C-A9C9-453B-AEC1-0A2020BB299F}" srcOrd="0" destOrd="0" parTransId="{5D1BD58F-38E7-4311-8075-114C34DC423F}" sibTransId="{417C89B2-F680-45AE-ABE3-4CF950B1AE2C}"/>
    <dgm:cxn modelId="{178ABAB3-6936-47B1-8E38-4DB8A2A2E33E}" type="presOf" srcId="{417C89B2-F680-45AE-ABE3-4CF950B1AE2C}" destId="{1D985A17-91FE-46D0-9378-C94B4564CDD5}" srcOrd="0" destOrd="0" presId="urn:microsoft.com/office/officeart/2005/8/layout/process1"/>
    <dgm:cxn modelId="{59D28FA1-B13C-47C4-99CD-C15965E597CA}" type="presParOf" srcId="{23C3CD9B-AB20-49BC-8E14-CF659027DD07}" destId="{4370F298-B37E-4965-BCE3-043643DAEAB6}" srcOrd="0" destOrd="0" presId="urn:microsoft.com/office/officeart/2005/8/layout/process1"/>
    <dgm:cxn modelId="{DF0B1B3E-8C7B-402F-BB92-9395C1DCB4B9}" type="presParOf" srcId="{23C3CD9B-AB20-49BC-8E14-CF659027DD07}" destId="{1D985A17-91FE-46D0-9378-C94B4564CDD5}" srcOrd="1" destOrd="0" presId="urn:microsoft.com/office/officeart/2005/8/layout/process1"/>
    <dgm:cxn modelId="{7D8A85DB-589E-4AB8-9A2C-05C8E4E35E12}" type="presParOf" srcId="{1D985A17-91FE-46D0-9378-C94B4564CDD5}" destId="{A4226545-846B-476B-8D1F-353FC6E14DCC}" srcOrd="0" destOrd="0" presId="urn:microsoft.com/office/officeart/2005/8/layout/process1"/>
    <dgm:cxn modelId="{13EDD1EC-4F6A-43D6-885B-E158F09F515A}" type="presParOf" srcId="{23C3CD9B-AB20-49BC-8E14-CF659027DD07}" destId="{3ED60D2C-D889-4131-A421-4DA11574718C}" srcOrd="2" destOrd="0" presId="urn:microsoft.com/office/officeart/2005/8/layout/process1"/>
    <dgm:cxn modelId="{6BF5B091-74DF-4429-A90A-141A9C896034}" type="presParOf" srcId="{23C3CD9B-AB20-49BC-8E14-CF659027DD07}" destId="{79EB64AD-04B5-41A3-9D85-6B8E5BC03976}" srcOrd="3" destOrd="0" presId="urn:microsoft.com/office/officeart/2005/8/layout/process1"/>
    <dgm:cxn modelId="{CB557967-4178-475A-9B81-35C124F67ADD}" type="presParOf" srcId="{79EB64AD-04B5-41A3-9D85-6B8E5BC03976}" destId="{2F7A6223-2E27-4690-8944-2BE8C25D83B5}" srcOrd="0" destOrd="0" presId="urn:microsoft.com/office/officeart/2005/8/layout/process1"/>
    <dgm:cxn modelId="{1670A7D5-5D9A-4163-A3D7-9ABE150888B3}" type="presParOf" srcId="{23C3CD9B-AB20-49BC-8E14-CF659027DD07}" destId="{8157231F-A12A-4144-A222-90AB003797E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70F298-B37E-4965-BCE3-043643DAEAB6}">
      <dsp:nvSpPr>
        <dsp:cNvPr id="0" name=""/>
        <dsp:cNvSpPr/>
      </dsp:nvSpPr>
      <dsp:spPr>
        <a:xfrm>
          <a:off x="14242" y="31220"/>
          <a:ext cx="4257030" cy="10702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700" kern="1200" dirty="0"/>
            <a:t>Get video</a:t>
          </a:r>
          <a:endParaRPr lang="zh-CN" altLang="en-US" sz="3700" kern="1200" dirty="0"/>
        </a:p>
      </dsp:txBody>
      <dsp:txXfrm>
        <a:off x="45589" y="62567"/>
        <a:ext cx="4194336" cy="1007574"/>
      </dsp:txXfrm>
    </dsp:sp>
    <dsp:sp modelId="{1D985A17-91FE-46D0-9378-C94B4564CDD5}">
      <dsp:nvSpPr>
        <dsp:cNvPr id="0" name=""/>
        <dsp:cNvSpPr/>
      </dsp:nvSpPr>
      <dsp:spPr>
        <a:xfrm>
          <a:off x="4696975" y="38483"/>
          <a:ext cx="902490" cy="10557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3000" kern="1200"/>
        </a:p>
      </dsp:txBody>
      <dsp:txXfrm>
        <a:off x="4696975" y="249632"/>
        <a:ext cx="631743" cy="633445"/>
      </dsp:txXfrm>
    </dsp:sp>
    <dsp:sp modelId="{3ED60D2C-D889-4131-A421-4DA11574718C}">
      <dsp:nvSpPr>
        <dsp:cNvPr id="0" name=""/>
        <dsp:cNvSpPr/>
      </dsp:nvSpPr>
      <dsp:spPr>
        <a:xfrm>
          <a:off x="5974084" y="31220"/>
          <a:ext cx="4257030" cy="10702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700" kern="1200" dirty="0"/>
            <a:t>Get joints</a:t>
          </a:r>
          <a:endParaRPr lang="zh-CN" altLang="en-US" sz="3700" kern="1200" dirty="0"/>
        </a:p>
      </dsp:txBody>
      <dsp:txXfrm>
        <a:off x="6005431" y="62567"/>
        <a:ext cx="4194336" cy="1007574"/>
      </dsp:txXfrm>
    </dsp:sp>
    <dsp:sp modelId="{79EB64AD-04B5-41A3-9D85-6B8E5BC03976}">
      <dsp:nvSpPr>
        <dsp:cNvPr id="0" name=""/>
        <dsp:cNvSpPr/>
      </dsp:nvSpPr>
      <dsp:spPr>
        <a:xfrm>
          <a:off x="10656818" y="38483"/>
          <a:ext cx="902490" cy="10557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3000" kern="1200"/>
        </a:p>
      </dsp:txBody>
      <dsp:txXfrm>
        <a:off x="10656818" y="249632"/>
        <a:ext cx="631743" cy="633445"/>
      </dsp:txXfrm>
    </dsp:sp>
    <dsp:sp modelId="{8157231F-A12A-4144-A222-90AB003797E9}">
      <dsp:nvSpPr>
        <dsp:cNvPr id="0" name=""/>
        <dsp:cNvSpPr/>
      </dsp:nvSpPr>
      <dsp:spPr>
        <a:xfrm>
          <a:off x="11933927" y="31220"/>
          <a:ext cx="4257030" cy="10702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700" kern="1200" dirty="0"/>
            <a:t>Process with </a:t>
          </a:r>
          <a:r>
            <a:rPr lang="en-US" altLang="zh-CN" sz="3700" kern="1200" dirty="0" err="1"/>
            <a:t>BiLSTM</a:t>
          </a:r>
          <a:endParaRPr lang="zh-CN" altLang="en-US" sz="3700" kern="1200" dirty="0"/>
        </a:p>
      </dsp:txBody>
      <dsp:txXfrm>
        <a:off x="11965274" y="62567"/>
        <a:ext cx="4194336" cy="10075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99D8F-83A6-B647-AF5F-7FECB5753E0E}" type="datetimeFigureOut">
              <a:rPr lang="de-DE" smtClean="0"/>
              <a:t>27.06.2019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C082BA-12D5-DF42-AA39-7ED00557FE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567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699131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27.06.2019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8260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9294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27.06.2019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376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8468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27.06.2019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1986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27.06.2019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8069" y="353486"/>
            <a:ext cx="7304132" cy="3396189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89212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1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27.06.2019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545800" y="1004160"/>
            <a:ext cx="4951192" cy="2278904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912061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3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27.06.2019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805210" y="852103"/>
            <a:ext cx="4798365" cy="2491696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06571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6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openxmlformats.org/officeDocument/2006/relationships/image" Target="../media/image8.png"/><Relationship Id="rId3" Type="http://schemas.openxmlformats.org/officeDocument/2006/relationships/hyperlink" Target="mailto:peter.ott@hs-heilbronn.de" TargetMode="External"/><Relationship Id="rId7" Type="http://schemas.openxmlformats.org/officeDocument/2006/relationships/diagramColors" Target="../diagrams/colors1.xml"/><Relationship Id="rId12" Type="http://schemas.openxmlformats.org/officeDocument/2006/relationships/image" Target="../media/image7.png"/><Relationship Id="rId2" Type="http://schemas.openxmlformats.org/officeDocument/2006/relationships/hyperlink" Target="mailto:tzheng@stud.hs-heilbronn.de" TargetMode="Externa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6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5.jpeg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EE776D-667E-9D46-97D7-9C86D0174F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4898277"/>
            <a:ext cx="27578050" cy="738013"/>
          </a:xfrm>
        </p:spPr>
        <p:txBody>
          <a:bodyPr/>
          <a:lstStyle/>
          <a:p>
            <a:r>
              <a:rPr lang="en-US" sz="6000" dirty="0"/>
              <a:t>Deep Learning of </a:t>
            </a:r>
            <a:br>
              <a:rPr lang="en-US" sz="6000" dirty="0"/>
            </a:br>
            <a:r>
              <a:rPr lang="en-US" sz="6000" dirty="0"/>
              <a:t>Skeleton Features for Posture Recognition</a:t>
            </a:r>
            <a:endParaRPr lang="de-DE" sz="600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EFFE3F-DC74-F844-9032-6C987B5B1D9D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/>
        <p:txBody>
          <a:bodyPr/>
          <a:lstStyle/>
          <a:p>
            <a:r>
              <a:rPr lang="de-DE" dirty="0"/>
              <a:t>T</a:t>
            </a:r>
            <a:r>
              <a:rPr lang="en-US" altLang="zh-CN" dirty="0" err="1"/>
              <a:t>ianyu</a:t>
            </a:r>
            <a:r>
              <a:rPr lang="en-US" altLang="zh-CN" dirty="0"/>
              <a:t> Zheng and Peter </a:t>
            </a:r>
            <a:r>
              <a:rPr lang="en-US" altLang="zh-CN" dirty="0" err="1"/>
              <a:t>Ott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857E2CB-8A92-054F-9AD0-4C0D2046C79A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/>
        <p:txBody>
          <a:bodyPr/>
          <a:lstStyle/>
          <a:p>
            <a:r>
              <a:rPr lang="en-US" dirty="0" smtClean="0"/>
              <a:t>Mechatronics, Heilbronn </a:t>
            </a:r>
            <a:r>
              <a:rPr lang="en-US" dirty="0"/>
              <a:t>University of Applied Sciences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687FF64-51C3-F146-9343-DF3EF77E8E3A}"/>
              </a:ext>
            </a:extLst>
          </p:cNvPr>
          <p:cNvSpPr>
            <a:spLocks noGrp="1"/>
          </p:cNvSpPr>
          <p:nvPr>
            <p:ph type="body" sz="quarter" idx="6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/>
              <a:t>O</a:t>
            </a:r>
            <a:r>
              <a:rPr lang="en-US" altLang="zh-CN" dirty="0" err="1"/>
              <a:t>verview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49D6F1A-8D6E-954E-89E5-9E34D24FC53D}"/>
              </a:ext>
            </a:extLst>
          </p:cNvPr>
          <p:cNvSpPr>
            <a:spLocks noGrp="1"/>
          </p:cNvSpPr>
          <p:nvPr>
            <p:ph type="body" sz="quarter" idx="6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 err="1"/>
              <a:t>Structure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2CC94D65-B3F6-604E-8854-F729117C4C61}"/>
              </a:ext>
            </a:extLst>
          </p:cNvPr>
          <p:cNvSpPr>
            <a:spLocks noGrp="1"/>
          </p:cNvSpPr>
          <p:nvPr>
            <p:ph type="body" sz="quarter" idx="67"/>
          </p:nvPr>
        </p:nvSpPr>
        <p:spPr>
          <a:xfrm>
            <a:off x="1327150" y="41610604"/>
            <a:ext cx="11474450" cy="478554"/>
          </a:xfrm>
        </p:spPr>
        <p:txBody>
          <a:bodyPr>
            <a:normAutofit fontScale="92500" lnSpcReduction="10000"/>
          </a:bodyPr>
          <a:lstStyle/>
          <a:p>
            <a:r>
              <a:rPr lang="de-DE" dirty="0">
                <a:hlinkClick r:id="rId2"/>
              </a:rPr>
              <a:t>tzheng@stud.hs-heilbronn.de</a:t>
            </a:r>
            <a:r>
              <a:rPr lang="de-DE" dirty="0"/>
              <a:t>; </a:t>
            </a:r>
            <a:r>
              <a:rPr lang="de-DE" dirty="0">
                <a:hlinkClick r:id="rId3"/>
              </a:rPr>
              <a:t>peter.ott@hs-heilbronn.de</a:t>
            </a:r>
            <a:r>
              <a:rPr lang="de-DE" dirty="0"/>
              <a:t> 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BA8D66E-8696-CA4D-9A83-3266A2C85208}"/>
              </a:ext>
            </a:extLst>
          </p:cNvPr>
          <p:cNvSpPr>
            <a:spLocks noGrp="1"/>
          </p:cNvSpPr>
          <p:nvPr>
            <p:ph type="body" sz="quarter" idx="6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/>
              <a:t>Dataset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E4C721AF-4C84-D243-92B2-DFB055B28049}"/>
              </a:ext>
            </a:extLst>
          </p:cNvPr>
          <p:cNvSpPr>
            <a:spLocks noGrp="1"/>
          </p:cNvSpPr>
          <p:nvPr>
            <p:ph type="body" sz="quarter" idx="69"/>
          </p:nvPr>
        </p:nvSpPr>
        <p:spPr>
          <a:xfrm>
            <a:off x="17294326" y="18096900"/>
            <a:ext cx="10217884" cy="478554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Network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E17A239B-35AC-934B-AB4F-13FB35E0BF14}"/>
              </a:ext>
            </a:extLst>
          </p:cNvPr>
          <p:cNvSpPr>
            <a:spLocks noGrp="1"/>
          </p:cNvSpPr>
          <p:nvPr>
            <p:ph type="body" sz="quarter" idx="7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/>
              <a:t>Plans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424F2AF-46A5-0444-AC55-11D4CAF07F27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17341360" y="33633635"/>
            <a:ext cx="10217884" cy="478554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Reference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4635FD5-D743-454F-A5D3-C1537923ED6A}"/>
              </a:ext>
            </a:extLst>
          </p:cNvPr>
          <p:cNvSpPr>
            <a:spLocks noGrp="1"/>
          </p:cNvSpPr>
          <p:nvPr>
            <p:ph type="body" sz="quarter" idx="77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/>
              <a:t>Performance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79B2FCE1-8BA2-0E43-A345-2D94E703FE9D}"/>
              </a:ext>
            </a:extLst>
          </p:cNvPr>
          <p:cNvSpPr>
            <a:spLocks noGrp="1"/>
          </p:cNvSpPr>
          <p:nvPr>
            <p:ph type="body" sz="quarter" idx="78"/>
          </p:nvPr>
        </p:nvSpPr>
        <p:spPr>
          <a:xfrm>
            <a:off x="17294326" y="25219706"/>
            <a:ext cx="11931940" cy="478520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Conclusion</a:t>
            </a:r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32C404D-914D-4149-ACC6-B23CBAAE62C8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3" y="18955048"/>
            <a:ext cx="10244137" cy="5429529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altLang="zh-CN" dirty="0"/>
              <a:t>Train:Valid = 8:2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DE" altLang="zh-CN" b="0" dirty="0"/>
              <a:t>Train </a:t>
            </a:r>
            <a:r>
              <a:rPr lang="de-DE" altLang="zh-CN" b="0" dirty="0" smtClean="0"/>
              <a:t>dataset:1127 </a:t>
            </a:r>
            <a:r>
              <a:rPr lang="de-DE" altLang="zh-CN" b="0" dirty="0"/>
              <a:t>samples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DE" altLang="zh-CN" b="0" dirty="0"/>
              <a:t>Valid </a:t>
            </a:r>
            <a:r>
              <a:rPr lang="de-DE" altLang="zh-CN" b="0" dirty="0" smtClean="0"/>
              <a:t>dataset:282 </a:t>
            </a:r>
            <a:r>
              <a:rPr lang="de-DE" altLang="zh-CN" b="0" dirty="0"/>
              <a:t>samples</a:t>
            </a:r>
          </a:p>
          <a:p>
            <a:pPr>
              <a:spcBef>
                <a:spcPts val="0"/>
              </a:spcBef>
            </a:pPr>
            <a:r>
              <a:rPr lang="en-US" altLang="zh-CN" b="0" dirty="0"/>
              <a:t>Each sample corresponds to one posture, like “Standing”, “Walking” or else.</a:t>
            </a:r>
            <a:endParaRPr lang="de-DE" altLang="zh-CN" b="0" dirty="0"/>
          </a:p>
          <a:p>
            <a:pPr>
              <a:spcBef>
                <a:spcPts val="0"/>
              </a:spcBef>
            </a:pPr>
            <a:endParaRPr lang="de-DE" dirty="0"/>
          </a:p>
          <a:p>
            <a:pPr>
              <a:spcBef>
                <a:spcPts val="0"/>
              </a:spcBef>
            </a:pPr>
            <a:r>
              <a:rPr lang="de-DE" dirty="0"/>
              <a:t>Data in each sample</a:t>
            </a:r>
          </a:p>
          <a:p>
            <a:pPr>
              <a:spcBef>
                <a:spcPts val="0"/>
              </a:spcBef>
            </a:pPr>
            <a:r>
              <a:rPr lang="en-US" altLang="zh-CN" b="0" dirty="0"/>
              <a:t>60 (60</a:t>
            </a:r>
            <a:r>
              <a:rPr lang="zh-CN" altLang="en-US" b="0" dirty="0"/>
              <a:t> </a:t>
            </a:r>
            <a:r>
              <a:rPr lang="en-US" altLang="zh-CN" b="0" dirty="0"/>
              <a:t>frames) </a:t>
            </a:r>
            <a:r>
              <a:rPr lang="zh-CN" altLang="en-US" b="0" dirty="0"/>
              <a:t>* </a:t>
            </a:r>
            <a:r>
              <a:rPr lang="en-US" altLang="zh-CN" b="0" dirty="0"/>
              <a:t>25 (25 joints) </a:t>
            </a:r>
            <a:r>
              <a:rPr lang="zh-CN" altLang="en-US" b="0" dirty="0"/>
              <a:t>* </a:t>
            </a:r>
            <a:r>
              <a:rPr lang="en-US" altLang="zh-CN" b="0" dirty="0"/>
              <a:t>3 (3 coordinates) = 4500</a:t>
            </a:r>
            <a:r>
              <a:rPr lang="zh-CN" altLang="en-US" b="0" dirty="0"/>
              <a:t> </a:t>
            </a:r>
            <a:r>
              <a:rPr lang="en-US" altLang="zh-CN" b="0" dirty="0"/>
              <a:t>values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de-DE" b="0" dirty="0"/>
          </a:p>
          <a:p>
            <a:pPr>
              <a:spcBef>
                <a:spcPts val="0"/>
              </a:spcBef>
            </a:pPr>
            <a:r>
              <a:rPr lang="de-DE" dirty="0"/>
              <a:t>Reshape each sample</a:t>
            </a:r>
          </a:p>
          <a:p>
            <a:pPr>
              <a:spcBef>
                <a:spcPts val="0"/>
              </a:spcBef>
            </a:pPr>
            <a:r>
              <a:rPr lang="de-DE" b="0" dirty="0"/>
              <a:t>Reshape each sample to 75*60</a:t>
            </a:r>
          </a:p>
          <a:p>
            <a:pPr>
              <a:spcBef>
                <a:spcPts val="0"/>
              </a:spcBef>
            </a:pPr>
            <a:endParaRPr lang="de-DE" b="0" dirty="0"/>
          </a:p>
        </p:txBody>
      </p:sp>
      <p:graphicFrame>
        <p:nvGraphicFramePr>
          <p:cNvPr id="25" name="内容占位符 24">
            <a:extLst>
              <a:ext uri="{FF2B5EF4-FFF2-40B4-BE49-F238E27FC236}">
                <a16:creationId xmlns:a16="http://schemas.microsoft.com/office/drawing/2014/main" id="{E02F1156-1B58-49C7-812E-E5F591BE5EF8}"/>
              </a:ext>
            </a:extLst>
          </p:cNvPr>
          <p:cNvGraphicFramePr>
            <a:graphicFrameLocks noGrp="1"/>
          </p:cNvGraphicFramePr>
          <p:nvPr>
            <p:ph sz="quarter" idx="84"/>
            <p:extLst>
              <p:ext uri="{D42A27DB-BD31-4B8C-83A1-F6EECF244321}">
                <p14:modId xmlns:p14="http://schemas.microsoft.com/office/powerpoint/2010/main" val="4091940717"/>
              </p:ext>
            </p:extLst>
          </p:nvPr>
        </p:nvGraphicFramePr>
        <p:xfrm>
          <a:off x="12700000" y="10061575"/>
          <a:ext cx="16205200" cy="7229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6" name="Inhaltsplatzhalter 15">
            <a:extLst>
              <a:ext uri="{FF2B5EF4-FFF2-40B4-BE49-F238E27FC236}">
                <a16:creationId xmlns:a16="http://schemas.microsoft.com/office/drawing/2014/main" id="{023A9D7B-9EAC-8745-AA33-2BD6FA8628B4}"/>
              </a:ext>
            </a:extLst>
          </p:cNvPr>
          <p:cNvSpPr>
            <a:spLocks noGrp="1"/>
          </p:cNvSpPr>
          <p:nvPr>
            <p:ph sz="quarter" idx="85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de-DE" dirty="0"/>
              <a:t>T</a:t>
            </a:r>
            <a:r>
              <a:rPr lang="en-US" altLang="zh-CN" dirty="0"/>
              <a:t>ask: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US" altLang="zh-CN" b="0" dirty="0"/>
              <a:t>Detect different posture of old man or children in the room with Depth </a:t>
            </a:r>
            <a:r>
              <a:rPr lang="en-US" altLang="zh-CN" b="0" dirty="0" smtClean="0"/>
              <a:t>Camera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US" altLang="zh-CN" b="0" dirty="0" smtClean="0"/>
              <a:t>Record new dataset, find an appropriate network</a:t>
            </a:r>
            <a:endParaRPr lang="en-US" altLang="zh-CN" b="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CN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de-DE" dirty="0"/>
              <a:t>Approach: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DE" b="0" dirty="0"/>
              <a:t>Use Nuitrack SDK to do body skeletal tracking, get body joints data;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DE" b="0" dirty="0"/>
              <a:t>Input the joints to a neural network based on bidirectional LSTM (Long Short Term Memory) </a:t>
            </a:r>
            <a:r>
              <a:rPr lang="de-DE" b="0" dirty="0" smtClean="0"/>
              <a:t>Network</a:t>
            </a:r>
            <a:r>
              <a:rPr lang="de-DE" b="0" baseline="30000" dirty="0" smtClean="0"/>
              <a:t>[1]</a:t>
            </a:r>
            <a:r>
              <a:rPr lang="de-DE" b="0" dirty="0" smtClean="0"/>
              <a:t>;</a:t>
            </a:r>
            <a:endParaRPr lang="de-DE" b="0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DE" b="0" dirty="0"/>
              <a:t>Let the network predict the posture according to body joints;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DE" b="0" dirty="0"/>
              <a:t>Design different networks and compare performance between them;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DE" b="0" dirty="0"/>
              <a:t>Export the network and utilize it in a software framework.</a:t>
            </a:r>
          </a:p>
        </p:txBody>
      </p:sp>
      <p:sp>
        <p:nvSpPr>
          <p:cNvPr id="17" name="Inhaltsplatzhalter 16">
            <a:extLst>
              <a:ext uri="{FF2B5EF4-FFF2-40B4-BE49-F238E27FC236}">
                <a16:creationId xmlns:a16="http://schemas.microsoft.com/office/drawing/2014/main" id="{7DDD469C-0E4A-164E-860E-51A72FFFC197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7348301" y="18955048"/>
            <a:ext cx="10218738" cy="5429529"/>
          </a:xfrm>
        </p:spPr>
        <p:txBody>
          <a:bodyPr>
            <a:normAutofit lnSpcReduction="10000"/>
          </a:bodyPr>
          <a:lstStyle/>
          <a:p>
            <a:r>
              <a:rPr lang="de-DE" dirty="0"/>
              <a:t>Network Structure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altLang="zh-CN" b="0" dirty="0" smtClean="0"/>
          </a:p>
          <a:p>
            <a:r>
              <a:rPr lang="zh-CN" altLang="en-US" b="0" dirty="0" smtClean="0"/>
              <a:t>*</a:t>
            </a:r>
            <a:r>
              <a:rPr lang="de-DE" altLang="zh-CN" b="0" dirty="0" err="1" smtClean="0"/>
              <a:t>Trainable</a:t>
            </a:r>
            <a:r>
              <a:rPr lang="de-DE" b="0" dirty="0" smtClean="0"/>
              <a:t> </a:t>
            </a:r>
            <a:r>
              <a:rPr lang="de-DE" b="0" dirty="0"/>
              <a:t>params: </a:t>
            </a:r>
            <a:r>
              <a:rPr lang="de-DE" b="0" dirty="0" smtClean="0"/>
              <a:t>3,178,470</a:t>
            </a:r>
          </a:p>
          <a:p>
            <a:pPr>
              <a:spcBef>
                <a:spcPts val="0"/>
              </a:spcBef>
            </a:pPr>
            <a:endParaRPr lang="de-DE" dirty="0" smtClean="0"/>
          </a:p>
          <a:p>
            <a:pPr>
              <a:spcBef>
                <a:spcPts val="0"/>
              </a:spcBef>
            </a:pPr>
            <a:r>
              <a:rPr lang="de-DE" dirty="0" err="1" smtClean="0"/>
              <a:t>Optimizer</a:t>
            </a:r>
            <a:endParaRPr lang="de-DE" dirty="0"/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DE" b="0" dirty="0"/>
              <a:t>RMSprop, learning_rate=1e-4</a:t>
            </a:r>
          </a:p>
        </p:txBody>
      </p:sp>
      <p:pic>
        <p:nvPicPr>
          <p:cNvPr id="82" name="内容占位符 81" descr="图片包含 地图, 文字&#10;&#10;描述已自动生成">
            <a:extLst>
              <a:ext uri="{FF2B5EF4-FFF2-40B4-BE49-F238E27FC236}">
                <a16:creationId xmlns:a16="http://schemas.microsoft.com/office/drawing/2014/main" id="{6AA8908B-9E8B-4B61-B50B-49BFC6D46810}"/>
              </a:ext>
            </a:extLst>
          </p:cNvPr>
          <p:cNvPicPr>
            <a:picLocks noGrp="1" noChangeAspect="1"/>
          </p:cNvPicPr>
          <p:nvPr>
            <p:ph sz="quarter" idx="87"/>
          </p:nvPr>
        </p:nvPicPr>
        <p:blipFill rotWithShape="1">
          <a:blip r:embed="rId9"/>
          <a:srcRect l="6153" t="9077" r="8183" b="4459"/>
          <a:stretch/>
        </p:blipFill>
        <p:spPr>
          <a:xfrm>
            <a:off x="1370013" y="26533264"/>
            <a:ext cx="6695464" cy="5068465"/>
          </a:xfrm>
          <a:ln>
            <a:solidFill>
              <a:schemeClr val="accent1"/>
            </a:solidFill>
          </a:ln>
        </p:spPr>
      </p:pic>
      <p:sp>
        <p:nvSpPr>
          <p:cNvPr id="23" name="Inhaltsplatzhalter 22">
            <a:extLst>
              <a:ext uri="{FF2B5EF4-FFF2-40B4-BE49-F238E27FC236}">
                <a16:creationId xmlns:a16="http://schemas.microsoft.com/office/drawing/2014/main" id="{5BE923DD-A624-5843-893E-D2A84249F031}"/>
              </a:ext>
            </a:extLst>
          </p:cNvPr>
          <p:cNvSpPr>
            <a:spLocks noGrp="1"/>
          </p:cNvSpPr>
          <p:nvPr>
            <p:ph sz="quarter" idx="92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b="0" dirty="0" err="1" smtClean="0"/>
              <a:t>Record</a:t>
            </a:r>
            <a:r>
              <a:rPr lang="de-DE" b="0" dirty="0" smtClean="0"/>
              <a:t> </a:t>
            </a:r>
            <a:r>
              <a:rPr lang="de-DE" b="0" dirty="0" err="1" smtClean="0"/>
              <a:t>new</a:t>
            </a:r>
            <a:r>
              <a:rPr lang="de-DE" b="0" dirty="0" smtClean="0"/>
              <a:t> </a:t>
            </a:r>
            <a:r>
              <a:rPr lang="de-DE" b="0" dirty="0" err="1" smtClean="0"/>
              <a:t>dataset</a:t>
            </a:r>
            <a:r>
              <a:rPr lang="de-DE" b="0" dirty="0" smtClean="0"/>
              <a:t> </a:t>
            </a:r>
            <a:r>
              <a:rPr lang="de-DE" b="0" dirty="0" err="1" smtClean="0"/>
              <a:t>by</a:t>
            </a:r>
            <a:r>
              <a:rPr lang="de-DE" b="0" dirty="0" smtClean="0"/>
              <a:t> </a:t>
            </a:r>
            <a:r>
              <a:rPr lang="de-DE" b="0" dirty="0" err="1" smtClean="0"/>
              <a:t>fixing</a:t>
            </a:r>
            <a:r>
              <a:rPr lang="de-DE" b="0" dirty="0" smtClean="0"/>
              <a:t> </a:t>
            </a:r>
            <a:r>
              <a:rPr lang="de-DE" b="0" dirty="0" err="1" smtClean="0"/>
              <a:t>the</a:t>
            </a:r>
            <a:r>
              <a:rPr lang="de-DE" b="0" dirty="0" smtClean="0"/>
              <a:t> </a:t>
            </a:r>
            <a:r>
              <a:rPr lang="de-DE" b="0" dirty="0" err="1" smtClean="0"/>
              <a:t>camera</a:t>
            </a:r>
            <a:r>
              <a:rPr lang="de-DE" b="0" dirty="0" smtClean="0"/>
              <a:t> in a high </a:t>
            </a:r>
            <a:r>
              <a:rPr lang="de-DE" b="0" dirty="0" err="1" smtClean="0"/>
              <a:t>place</a:t>
            </a:r>
            <a:endParaRPr lang="de-DE" b="0" dirty="0" smtClean="0"/>
          </a:p>
          <a:p>
            <a:pPr marL="51435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b="0" dirty="0" smtClean="0"/>
              <a:t>Try different </a:t>
            </a:r>
            <a:r>
              <a:rPr lang="de-DE" b="0" dirty="0" err="1" smtClean="0"/>
              <a:t>networks</a:t>
            </a:r>
            <a:r>
              <a:rPr lang="de-DE" b="0" dirty="0" smtClean="0"/>
              <a:t> </a:t>
            </a:r>
            <a:r>
              <a:rPr lang="de-DE" b="0" dirty="0" err="1" smtClean="0"/>
              <a:t>and</a:t>
            </a:r>
            <a:r>
              <a:rPr lang="de-DE" b="0" dirty="0" smtClean="0"/>
              <a:t> find a </a:t>
            </a:r>
            <a:r>
              <a:rPr lang="de-DE" b="0" dirty="0" err="1" smtClean="0"/>
              <a:t>best</a:t>
            </a:r>
            <a:r>
              <a:rPr lang="de-DE" b="0" dirty="0" smtClean="0"/>
              <a:t> </a:t>
            </a:r>
            <a:r>
              <a:rPr lang="de-DE" b="0" dirty="0" err="1" smtClean="0"/>
              <a:t>one</a:t>
            </a:r>
            <a:endParaRPr lang="de-DE" b="0" dirty="0" smtClean="0"/>
          </a:p>
          <a:p>
            <a:pPr marL="51435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de-DE" b="0" dirty="0" err="1" smtClean="0"/>
              <a:t>Detect</a:t>
            </a:r>
            <a:r>
              <a:rPr lang="de-DE" b="0" dirty="0" smtClean="0"/>
              <a:t> different </a:t>
            </a:r>
            <a:r>
              <a:rPr lang="de-DE" b="0" dirty="0" err="1" smtClean="0"/>
              <a:t>postures</a:t>
            </a:r>
            <a:r>
              <a:rPr lang="de-DE" b="0" dirty="0" smtClean="0"/>
              <a:t> (like </a:t>
            </a:r>
            <a:r>
              <a:rPr lang="de-DE" b="0" dirty="0" err="1" smtClean="0"/>
              <a:t>falling</a:t>
            </a:r>
            <a:r>
              <a:rPr lang="de-DE" b="0" dirty="0" smtClean="0"/>
              <a:t>) </a:t>
            </a:r>
            <a:r>
              <a:rPr lang="de-DE" b="0" dirty="0" err="1" smtClean="0"/>
              <a:t>of</a:t>
            </a:r>
            <a:r>
              <a:rPr lang="de-DE" b="0" dirty="0" smtClean="0"/>
              <a:t> </a:t>
            </a:r>
            <a:r>
              <a:rPr lang="de-DE" b="0" dirty="0" err="1" smtClean="0"/>
              <a:t>old</a:t>
            </a:r>
            <a:r>
              <a:rPr lang="de-DE" b="0" dirty="0" smtClean="0"/>
              <a:t> man </a:t>
            </a:r>
            <a:r>
              <a:rPr lang="de-DE" b="0" dirty="0" err="1" smtClean="0"/>
              <a:t>or</a:t>
            </a:r>
            <a:r>
              <a:rPr lang="de-DE" b="0" dirty="0" smtClean="0"/>
              <a:t> </a:t>
            </a:r>
            <a:r>
              <a:rPr lang="de-DE" b="0" dirty="0" err="1" smtClean="0"/>
              <a:t>children</a:t>
            </a:r>
            <a:endParaRPr lang="de-DE" b="0" dirty="0"/>
          </a:p>
        </p:txBody>
      </p:sp>
      <p:sp>
        <p:nvSpPr>
          <p:cNvPr id="24" name="Inhaltsplatzhalter 23">
            <a:extLst>
              <a:ext uri="{FF2B5EF4-FFF2-40B4-BE49-F238E27FC236}">
                <a16:creationId xmlns:a16="http://schemas.microsoft.com/office/drawing/2014/main" id="{8954F957-517E-ED4B-BB27-D520460C3987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7439053" y="34475416"/>
            <a:ext cx="10175021" cy="6600495"/>
          </a:xfrm>
        </p:spPr>
        <p:txBody>
          <a:bodyPr/>
          <a:lstStyle/>
          <a:p>
            <a:pPr indent="-457200">
              <a:lnSpc>
                <a:spcPct val="150000"/>
              </a:lnSpc>
              <a:spcBef>
                <a:spcPts val="0"/>
              </a:spcBef>
            </a:pPr>
            <a:r>
              <a:rPr lang="en-US" b="0" dirty="0" smtClean="0"/>
              <a:t>[1] </a:t>
            </a:r>
            <a:r>
              <a:rPr lang="en-US" b="0" dirty="0"/>
              <a:t>Graves, Alex, and Jürgen </a:t>
            </a:r>
            <a:r>
              <a:rPr lang="en-US" b="0" dirty="0" err="1"/>
              <a:t>Schmidhuber</a:t>
            </a:r>
            <a:r>
              <a:rPr lang="en-US" b="0" dirty="0"/>
              <a:t>. "</a:t>
            </a:r>
            <a:r>
              <a:rPr lang="en-US" b="0" dirty="0" err="1" smtClean="0"/>
              <a:t>Framewise</a:t>
            </a:r>
            <a:endParaRPr lang="en-US" b="0" dirty="0"/>
          </a:p>
          <a:p>
            <a:pPr indent="-457200">
              <a:lnSpc>
                <a:spcPct val="150000"/>
              </a:lnSpc>
              <a:spcBef>
                <a:spcPts val="0"/>
              </a:spcBef>
            </a:pPr>
            <a:r>
              <a:rPr lang="en-US" b="0" dirty="0" smtClean="0"/>
              <a:t>     phoneme </a:t>
            </a:r>
            <a:r>
              <a:rPr lang="en-US" b="0" dirty="0"/>
              <a:t>classification with bidirectional LSTM and other </a:t>
            </a:r>
            <a:r>
              <a:rPr lang="en-US" b="0" dirty="0" smtClean="0"/>
              <a:t>     </a:t>
            </a:r>
          </a:p>
          <a:p>
            <a:pPr indent="-457200">
              <a:lnSpc>
                <a:spcPct val="150000"/>
              </a:lnSpc>
              <a:spcBef>
                <a:spcPts val="0"/>
              </a:spcBef>
            </a:pPr>
            <a:r>
              <a:rPr lang="en-US" b="0" dirty="0" smtClean="0"/>
              <a:t>     neural </a:t>
            </a:r>
            <a:r>
              <a:rPr lang="en-US" b="0" dirty="0"/>
              <a:t>network architectures." </a:t>
            </a:r>
            <a:r>
              <a:rPr lang="en-US" b="0" i="1" dirty="0"/>
              <a:t>Neural Networks</a:t>
            </a:r>
            <a:r>
              <a:rPr lang="en-US" b="0" dirty="0"/>
              <a:t> 18.5-6 </a:t>
            </a:r>
            <a:r>
              <a:rPr lang="en-US" b="0" dirty="0" smtClean="0"/>
              <a:t>  </a:t>
            </a:r>
          </a:p>
          <a:p>
            <a:pPr indent="-457200">
              <a:lnSpc>
                <a:spcPct val="150000"/>
              </a:lnSpc>
              <a:spcBef>
                <a:spcPts val="0"/>
              </a:spcBef>
            </a:pPr>
            <a:r>
              <a:rPr lang="en-US" b="0" dirty="0"/>
              <a:t> </a:t>
            </a:r>
            <a:r>
              <a:rPr lang="en-US" b="0" dirty="0" smtClean="0"/>
              <a:t>    (</a:t>
            </a:r>
            <a:r>
              <a:rPr lang="en-US" b="0" dirty="0"/>
              <a:t>2005): 602-610</a:t>
            </a:r>
            <a:r>
              <a:rPr lang="en-US" b="0" dirty="0" smtClean="0"/>
              <a:t>.</a:t>
            </a:r>
          </a:p>
          <a:p>
            <a:pPr indent="-457200">
              <a:lnSpc>
                <a:spcPct val="150000"/>
              </a:lnSpc>
              <a:spcBef>
                <a:spcPts val="0"/>
              </a:spcBef>
            </a:pPr>
            <a:r>
              <a:rPr lang="en-US" b="0" dirty="0" smtClean="0"/>
              <a:t>[2] </a:t>
            </a:r>
            <a:r>
              <a:rPr lang="en-US" b="0" dirty="0"/>
              <a:t>Colah.github.io. (2019). </a:t>
            </a:r>
            <a:r>
              <a:rPr lang="en-US" b="0" i="1" dirty="0"/>
              <a:t>Neural Networks, Types, and </a:t>
            </a:r>
            <a:r>
              <a:rPr lang="en-US" b="0" i="1" dirty="0" smtClean="0"/>
              <a:t> </a:t>
            </a:r>
          </a:p>
          <a:p>
            <a:pPr indent="-457200">
              <a:lnSpc>
                <a:spcPct val="150000"/>
              </a:lnSpc>
              <a:spcBef>
                <a:spcPts val="0"/>
              </a:spcBef>
            </a:pPr>
            <a:r>
              <a:rPr lang="en-US" b="0" i="1" dirty="0"/>
              <a:t> </a:t>
            </a:r>
            <a:r>
              <a:rPr lang="en-US" b="0" i="1" dirty="0" smtClean="0"/>
              <a:t>    Functional </a:t>
            </a:r>
            <a:r>
              <a:rPr lang="en-US" b="0" i="1" dirty="0"/>
              <a:t>Programming -- </a:t>
            </a:r>
            <a:r>
              <a:rPr lang="en-US" b="0" i="1" dirty="0" err="1"/>
              <a:t>colah's</a:t>
            </a:r>
            <a:r>
              <a:rPr lang="en-US" b="0" i="1" dirty="0"/>
              <a:t> blog</a:t>
            </a:r>
            <a:r>
              <a:rPr lang="en-US" b="0" dirty="0"/>
              <a:t>. [online] Available </a:t>
            </a:r>
            <a:r>
              <a:rPr lang="en-US" b="0" dirty="0" smtClean="0"/>
              <a:t> </a:t>
            </a:r>
          </a:p>
          <a:p>
            <a:pPr indent="-457200">
              <a:lnSpc>
                <a:spcPct val="150000"/>
              </a:lnSpc>
              <a:spcBef>
                <a:spcPts val="0"/>
              </a:spcBef>
            </a:pPr>
            <a:r>
              <a:rPr lang="en-US" b="0" dirty="0"/>
              <a:t> </a:t>
            </a:r>
            <a:r>
              <a:rPr lang="en-US" b="0" dirty="0" smtClean="0"/>
              <a:t>    at</a:t>
            </a:r>
            <a:r>
              <a:rPr lang="en-US" b="0" dirty="0"/>
              <a:t>: http://colah.github.io/posts/2015-09-NN-Types-FP/ </a:t>
            </a:r>
            <a:endParaRPr lang="en-US" b="0" dirty="0" smtClean="0"/>
          </a:p>
          <a:p>
            <a:pPr indent="-457200">
              <a:lnSpc>
                <a:spcPct val="150000"/>
              </a:lnSpc>
              <a:spcBef>
                <a:spcPts val="0"/>
              </a:spcBef>
            </a:pPr>
            <a:r>
              <a:rPr lang="en-US" b="0" dirty="0"/>
              <a:t> </a:t>
            </a:r>
            <a:r>
              <a:rPr lang="en-US" b="0" dirty="0" smtClean="0"/>
              <a:t>    [</a:t>
            </a:r>
            <a:r>
              <a:rPr lang="en-US" b="0" dirty="0"/>
              <a:t>Accessed 25 Jun. 2019].</a:t>
            </a:r>
            <a:endParaRPr lang="de-DE" b="0" dirty="0"/>
          </a:p>
        </p:txBody>
      </p:sp>
      <p:pic>
        <p:nvPicPr>
          <p:cNvPr id="26" name="Grafik 2">
            <a:extLst>
              <a:ext uri="{FF2B5EF4-FFF2-40B4-BE49-F238E27FC236}">
                <a16:creationId xmlns:a16="http://schemas.microsoft.com/office/drawing/2014/main" id="{C6BEB82C-D533-4396-B4CE-159C22075B2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43717" y="13452381"/>
            <a:ext cx="4107054" cy="2003921"/>
          </a:xfrm>
          <a:prstGeom prst="rect">
            <a:avLst/>
          </a:prstGeom>
          <a:ln>
            <a:solidFill>
              <a:srgbClr val="002896"/>
            </a:solidFill>
          </a:ln>
        </p:spPr>
      </p:pic>
      <p:grpSp>
        <p:nvGrpSpPr>
          <p:cNvPr id="49" name="组合 48">
            <a:extLst>
              <a:ext uri="{FF2B5EF4-FFF2-40B4-BE49-F238E27FC236}">
                <a16:creationId xmlns:a16="http://schemas.microsoft.com/office/drawing/2014/main" id="{073A72B8-56A7-4858-98A1-E39871518DC4}"/>
              </a:ext>
            </a:extLst>
          </p:cNvPr>
          <p:cNvGrpSpPr/>
          <p:nvPr/>
        </p:nvGrpSpPr>
        <p:grpSpPr>
          <a:xfrm>
            <a:off x="18709130" y="12594730"/>
            <a:ext cx="4231248" cy="3719204"/>
            <a:chOff x="19098581" y="12522984"/>
            <a:chExt cx="2493637" cy="2191869"/>
          </a:xfrm>
        </p:grpSpPr>
        <p:pic>
          <p:nvPicPr>
            <p:cNvPr id="27" name="Grafik 3">
              <a:extLst>
                <a:ext uri="{FF2B5EF4-FFF2-40B4-BE49-F238E27FC236}">
                  <a16:creationId xmlns:a16="http://schemas.microsoft.com/office/drawing/2014/main" id="{EA5C72D8-946B-444B-B361-91B247431E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098581" y="12522984"/>
              <a:ext cx="1487276" cy="1103715"/>
            </a:xfrm>
            <a:prstGeom prst="rect">
              <a:avLst/>
            </a:prstGeom>
            <a:ln>
              <a:solidFill>
                <a:srgbClr val="002896"/>
              </a:solidFill>
            </a:ln>
          </p:spPr>
        </p:pic>
        <p:pic>
          <p:nvPicPr>
            <p:cNvPr id="28" name="Grafik 15">
              <a:extLst>
                <a:ext uri="{FF2B5EF4-FFF2-40B4-BE49-F238E27FC236}">
                  <a16:creationId xmlns:a16="http://schemas.microsoft.com/office/drawing/2014/main" id="{AB57B0C7-EE53-4420-A6C0-0FF353FD37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243619" y="12675384"/>
              <a:ext cx="1487276" cy="1103715"/>
            </a:xfrm>
            <a:prstGeom prst="rect">
              <a:avLst/>
            </a:prstGeom>
            <a:ln>
              <a:solidFill>
                <a:srgbClr val="002896"/>
              </a:solidFill>
            </a:ln>
          </p:spPr>
        </p:pic>
        <p:pic>
          <p:nvPicPr>
            <p:cNvPr id="29" name="Grafik 16">
              <a:extLst>
                <a:ext uri="{FF2B5EF4-FFF2-40B4-BE49-F238E27FC236}">
                  <a16:creationId xmlns:a16="http://schemas.microsoft.com/office/drawing/2014/main" id="{C06C64EB-F346-4835-AFC5-8B5B6DC6ED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396019" y="12827784"/>
              <a:ext cx="1487276" cy="1103715"/>
            </a:xfrm>
            <a:prstGeom prst="rect">
              <a:avLst/>
            </a:prstGeom>
            <a:ln>
              <a:solidFill>
                <a:srgbClr val="002896"/>
              </a:solidFill>
            </a:ln>
          </p:spPr>
        </p:pic>
        <p:pic>
          <p:nvPicPr>
            <p:cNvPr id="30" name="Grafik 17">
              <a:extLst>
                <a:ext uri="{FF2B5EF4-FFF2-40B4-BE49-F238E27FC236}">
                  <a16:creationId xmlns:a16="http://schemas.microsoft.com/office/drawing/2014/main" id="{B6C43B19-FB60-404B-822B-416CB44F06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952540" y="13454704"/>
              <a:ext cx="1487276" cy="1103715"/>
            </a:xfrm>
            <a:prstGeom prst="rect">
              <a:avLst/>
            </a:prstGeom>
            <a:ln>
              <a:solidFill>
                <a:srgbClr val="002896"/>
              </a:solidFill>
            </a:ln>
          </p:spPr>
        </p:pic>
        <p:pic>
          <p:nvPicPr>
            <p:cNvPr id="31" name="Grafik 18">
              <a:extLst>
                <a:ext uri="{FF2B5EF4-FFF2-40B4-BE49-F238E27FC236}">
                  <a16:creationId xmlns:a16="http://schemas.microsoft.com/office/drawing/2014/main" id="{C0D846A9-E4C4-4987-B94C-A8904FC0F0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0104940" y="13607104"/>
              <a:ext cx="1487276" cy="1103715"/>
            </a:xfrm>
            <a:prstGeom prst="rect">
              <a:avLst/>
            </a:prstGeom>
            <a:ln>
              <a:solidFill>
                <a:srgbClr val="002896"/>
              </a:solidFill>
            </a:ln>
          </p:spPr>
        </p:pic>
        <p:sp>
          <p:nvSpPr>
            <p:cNvPr id="32" name="Textfeld 4">
              <a:extLst>
                <a:ext uri="{FF2B5EF4-FFF2-40B4-BE49-F238E27FC236}">
                  <a16:creationId xmlns:a16="http://schemas.microsoft.com/office/drawing/2014/main" id="{84354F22-A062-4EFB-A3BB-7E2F60FE2A2B}"/>
                </a:ext>
              </a:extLst>
            </p:cNvPr>
            <p:cNvSpPr txBox="1"/>
            <p:nvPr/>
          </p:nvSpPr>
          <p:spPr>
            <a:xfrm>
              <a:off x="20354848" y="14497191"/>
              <a:ext cx="1237370" cy="217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Label: 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Standing</a:t>
              </a:r>
              <a:endPara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3" name="Textfeld 14">
              <a:extLst>
                <a:ext uri="{FF2B5EF4-FFF2-40B4-BE49-F238E27FC236}">
                  <a16:creationId xmlns:a16="http://schemas.microsoft.com/office/drawing/2014/main" id="{48B99D5A-1D01-4221-9C22-E4465929A4CA}"/>
                </a:ext>
              </a:extLst>
            </p:cNvPr>
            <p:cNvSpPr txBox="1"/>
            <p:nvPr/>
          </p:nvSpPr>
          <p:spPr>
            <a:xfrm rot="2700000">
              <a:off x="19255989" y="13908719"/>
              <a:ext cx="720740" cy="6801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dirty="0"/>
                <a:t>……</a:t>
              </a:r>
            </a:p>
            <a:p>
              <a:pPr algn="ctr"/>
              <a:endParaRPr lang="en-US" sz="900" dirty="0"/>
            </a:p>
            <a:p>
              <a:pPr algn="ctr"/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</a:rPr>
                <a:t>60 frames</a:t>
              </a:r>
              <a:endParaRPr 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4" name="Rechteck 29">
              <a:extLst>
                <a:ext uri="{FF2B5EF4-FFF2-40B4-BE49-F238E27FC236}">
                  <a16:creationId xmlns:a16="http://schemas.microsoft.com/office/drawing/2014/main" id="{D2B09C7C-C3B7-423D-A8A5-E64617E45959}"/>
                </a:ext>
              </a:extLst>
            </p:cNvPr>
            <p:cNvSpPr/>
            <p:nvPr/>
          </p:nvSpPr>
          <p:spPr>
            <a:xfrm>
              <a:off x="20817758" y="13717399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024BA024-DD5A-4B78-AFDD-666EEF3F6E74}"/>
                </a:ext>
              </a:extLst>
            </p:cNvPr>
            <p:cNvSpPr/>
            <p:nvPr/>
          </p:nvSpPr>
          <p:spPr>
            <a:xfrm>
              <a:off x="20817116" y="13804793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BC73C5E6-E257-48D9-897E-7B2293EC78CE}"/>
                </a:ext>
              </a:extLst>
            </p:cNvPr>
            <p:cNvSpPr/>
            <p:nvPr/>
          </p:nvSpPr>
          <p:spPr>
            <a:xfrm>
              <a:off x="20817115" y="13865492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9BDB99EC-5008-48C0-A4A3-E2893BB75BE7}"/>
                </a:ext>
              </a:extLst>
            </p:cNvPr>
            <p:cNvSpPr/>
            <p:nvPr/>
          </p:nvSpPr>
          <p:spPr>
            <a:xfrm>
              <a:off x="20932595" y="13865492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ACDAAFD3-37F5-432F-8B59-0A4B7EE1A1AB}"/>
                </a:ext>
              </a:extLst>
            </p:cNvPr>
            <p:cNvSpPr/>
            <p:nvPr/>
          </p:nvSpPr>
          <p:spPr>
            <a:xfrm>
              <a:off x="20707943" y="13882564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309D0040-8DBA-4671-992E-1677B7B30562}"/>
                </a:ext>
              </a:extLst>
            </p:cNvPr>
            <p:cNvSpPr/>
            <p:nvPr/>
          </p:nvSpPr>
          <p:spPr>
            <a:xfrm>
              <a:off x="20823134" y="14049227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E5B6913C-7620-4A48-849B-D9DBE0807549}"/>
                </a:ext>
              </a:extLst>
            </p:cNvPr>
            <p:cNvSpPr/>
            <p:nvPr/>
          </p:nvSpPr>
          <p:spPr>
            <a:xfrm>
              <a:off x="20615528" y="14037004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06A248C2-3647-4500-9C80-3959F59BAFED}"/>
                </a:ext>
              </a:extLst>
            </p:cNvPr>
            <p:cNvSpPr/>
            <p:nvPr/>
          </p:nvSpPr>
          <p:spPr>
            <a:xfrm>
              <a:off x="20456946" y="13951818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hteck 41">
              <a:extLst>
                <a:ext uri="{FF2B5EF4-FFF2-40B4-BE49-F238E27FC236}">
                  <a16:creationId xmlns:a16="http://schemas.microsoft.com/office/drawing/2014/main" id="{CB23B511-8BF4-44D9-A203-CB6C81A719D8}"/>
                </a:ext>
              </a:extLst>
            </p:cNvPr>
            <p:cNvSpPr/>
            <p:nvPr/>
          </p:nvSpPr>
          <p:spPr>
            <a:xfrm>
              <a:off x="20406923" y="13926795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hteck 42">
              <a:extLst>
                <a:ext uri="{FF2B5EF4-FFF2-40B4-BE49-F238E27FC236}">
                  <a16:creationId xmlns:a16="http://schemas.microsoft.com/office/drawing/2014/main" id="{BC9A4A90-9EFE-4AA8-B268-EFC466B817FC}"/>
                </a:ext>
              </a:extLst>
            </p:cNvPr>
            <p:cNvSpPr/>
            <p:nvPr/>
          </p:nvSpPr>
          <p:spPr>
            <a:xfrm>
              <a:off x="20828766" y="14194285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hteck 43">
              <a:extLst>
                <a:ext uri="{FF2B5EF4-FFF2-40B4-BE49-F238E27FC236}">
                  <a16:creationId xmlns:a16="http://schemas.microsoft.com/office/drawing/2014/main" id="{4E3BA2C0-6D10-4FF4-9C49-A24020A11F87}"/>
                </a:ext>
              </a:extLst>
            </p:cNvPr>
            <p:cNvSpPr/>
            <p:nvPr/>
          </p:nvSpPr>
          <p:spPr>
            <a:xfrm>
              <a:off x="20751133" y="14227143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F9D77B75-15E7-4918-9E07-6D85A3F3F226}"/>
                </a:ext>
              </a:extLst>
            </p:cNvPr>
            <p:cNvSpPr/>
            <p:nvPr/>
          </p:nvSpPr>
          <p:spPr>
            <a:xfrm>
              <a:off x="20900415" y="14227143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hteck 45">
              <a:extLst>
                <a:ext uri="{FF2B5EF4-FFF2-40B4-BE49-F238E27FC236}">
                  <a16:creationId xmlns:a16="http://schemas.microsoft.com/office/drawing/2014/main" id="{C8E42784-C80B-4BF7-A8EF-A1CB1E721FFF}"/>
                </a:ext>
              </a:extLst>
            </p:cNvPr>
            <p:cNvSpPr/>
            <p:nvPr/>
          </p:nvSpPr>
          <p:spPr>
            <a:xfrm>
              <a:off x="21035292" y="14043999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hteck 46">
              <a:extLst>
                <a:ext uri="{FF2B5EF4-FFF2-40B4-BE49-F238E27FC236}">
                  <a16:creationId xmlns:a16="http://schemas.microsoft.com/office/drawing/2014/main" id="{FD39413F-2451-4DA3-B3C5-FB497E9933EA}"/>
                </a:ext>
              </a:extLst>
            </p:cNvPr>
            <p:cNvSpPr/>
            <p:nvPr/>
          </p:nvSpPr>
          <p:spPr>
            <a:xfrm>
              <a:off x="21227991" y="13995433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hteck 47">
              <a:extLst>
                <a:ext uri="{FF2B5EF4-FFF2-40B4-BE49-F238E27FC236}">
                  <a16:creationId xmlns:a16="http://schemas.microsoft.com/office/drawing/2014/main" id="{817D481D-3A80-424F-BC37-E808692EADC4}"/>
                </a:ext>
              </a:extLst>
            </p:cNvPr>
            <p:cNvSpPr/>
            <p:nvPr/>
          </p:nvSpPr>
          <p:spPr>
            <a:xfrm>
              <a:off x="21276013" y="13984027"/>
              <a:ext cx="54529" cy="545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0" name="Picture 2" descr="âbi LSTMâçå¾çæç´¢ç»æ">
            <a:extLst>
              <a:ext uri="{FF2B5EF4-FFF2-40B4-BE49-F238E27FC236}">
                <a16:creationId xmlns:a16="http://schemas.microsoft.com/office/drawing/2014/main" id="{7FFC7ABB-4AF1-4444-9E7B-17903C87D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95335" y="13689971"/>
            <a:ext cx="4309865" cy="1523121"/>
          </a:xfrm>
          <a:prstGeom prst="rect">
            <a:avLst/>
          </a:prstGeom>
          <a:noFill/>
          <a:ln>
            <a:solidFill>
              <a:srgbClr val="00289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feld 27">
            <a:extLst>
              <a:ext uri="{FF2B5EF4-FFF2-40B4-BE49-F238E27FC236}">
                <a16:creationId xmlns:a16="http://schemas.microsoft.com/office/drawing/2014/main" id="{5058B35C-F3A9-4986-B716-68388B72ED84}"/>
              </a:ext>
            </a:extLst>
          </p:cNvPr>
          <p:cNvSpPr txBox="1"/>
          <p:nvPr/>
        </p:nvSpPr>
        <p:spPr>
          <a:xfrm>
            <a:off x="12700000" y="11217523"/>
            <a:ext cx="425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#Depth cam can detect object distance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Textfeld 30">
            <a:extLst>
              <a:ext uri="{FF2B5EF4-FFF2-40B4-BE49-F238E27FC236}">
                <a16:creationId xmlns:a16="http://schemas.microsoft.com/office/drawing/2014/main" id="{EAB16C60-2705-4C07-99BB-89FFCEC4066D}"/>
              </a:ext>
            </a:extLst>
          </p:cNvPr>
          <p:cNvSpPr txBox="1"/>
          <p:nvPr/>
        </p:nvSpPr>
        <p:spPr>
          <a:xfrm>
            <a:off x="18611994" y="11217523"/>
            <a:ext cx="4328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#60 frames * 25 joints * 3 coordinates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Textfeld 31">
            <a:extLst>
              <a:ext uri="{FF2B5EF4-FFF2-40B4-BE49-F238E27FC236}">
                <a16:creationId xmlns:a16="http://schemas.microsoft.com/office/drawing/2014/main" id="{5DB9327B-D6DF-4881-8FC9-B74000897700}"/>
              </a:ext>
            </a:extLst>
          </p:cNvPr>
          <p:cNvSpPr txBox="1"/>
          <p:nvPr/>
        </p:nvSpPr>
        <p:spPr>
          <a:xfrm>
            <a:off x="24595335" y="11220273"/>
            <a:ext cx="43098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#Bidirectional Long Short Term Memory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4" name="Textfeld 32">
            <a:extLst>
              <a:ext uri="{FF2B5EF4-FFF2-40B4-BE49-F238E27FC236}">
                <a16:creationId xmlns:a16="http://schemas.microsoft.com/office/drawing/2014/main" id="{D18130A5-D899-4535-80E5-3CE264A6D756}"/>
              </a:ext>
            </a:extLst>
          </p:cNvPr>
          <p:cNvSpPr txBox="1"/>
          <p:nvPr/>
        </p:nvSpPr>
        <p:spPr>
          <a:xfrm>
            <a:off x="24594398" y="15208701"/>
            <a:ext cx="26711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#Input: 60*25*3 data</a:t>
            </a:r>
          </a:p>
        </p:txBody>
      </p:sp>
      <p:sp>
        <p:nvSpPr>
          <p:cNvPr id="55" name="Textfeld 49">
            <a:extLst>
              <a:ext uri="{FF2B5EF4-FFF2-40B4-BE49-F238E27FC236}">
                <a16:creationId xmlns:a16="http://schemas.microsoft.com/office/drawing/2014/main" id="{A7EBBD34-7E2D-4DF8-B4C5-4DC99E952171}"/>
              </a:ext>
            </a:extLst>
          </p:cNvPr>
          <p:cNvSpPr txBox="1"/>
          <p:nvPr/>
        </p:nvSpPr>
        <p:spPr>
          <a:xfrm>
            <a:off x="24595335" y="13289861"/>
            <a:ext cx="4793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#Output: Posture Name (“Standing”)</a:t>
            </a:r>
          </a:p>
        </p:txBody>
      </p:sp>
      <p:cxnSp>
        <p:nvCxnSpPr>
          <p:cNvPr id="56" name="Gerader Verbinder 23">
            <a:extLst>
              <a:ext uri="{FF2B5EF4-FFF2-40B4-BE49-F238E27FC236}">
                <a16:creationId xmlns:a16="http://schemas.microsoft.com/office/drawing/2014/main" id="{056460C1-40F6-4392-B253-11B77F7A74C1}"/>
              </a:ext>
            </a:extLst>
          </p:cNvPr>
          <p:cNvCxnSpPr>
            <a:cxnSpLocks/>
          </p:cNvCxnSpPr>
          <p:nvPr/>
        </p:nvCxnSpPr>
        <p:spPr>
          <a:xfrm>
            <a:off x="17809369" y="12411483"/>
            <a:ext cx="0" cy="408019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r Verbinder 23">
            <a:extLst>
              <a:ext uri="{FF2B5EF4-FFF2-40B4-BE49-F238E27FC236}">
                <a16:creationId xmlns:a16="http://schemas.microsoft.com/office/drawing/2014/main" id="{F75C8BA9-638D-408B-9158-42C0A676C7C5}"/>
              </a:ext>
            </a:extLst>
          </p:cNvPr>
          <p:cNvCxnSpPr>
            <a:cxnSpLocks/>
          </p:cNvCxnSpPr>
          <p:nvPr/>
        </p:nvCxnSpPr>
        <p:spPr>
          <a:xfrm>
            <a:off x="23818559" y="12392121"/>
            <a:ext cx="0" cy="408019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7BA92362-D53C-4942-8FEC-796265A3B623}"/>
              </a:ext>
            </a:extLst>
          </p:cNvPr>
          <p:cNvGrpSpPr/>
          <p:nvPr/>
        </p:nvGrpSpPr>
        <p:grpSpPr>
          <a:xfrm>
            <a:off x="12536075" y="21845676"/>
            <a:ext cx="2580100" cy="2410254"/>
            <a:chOff x="8419064" y="21651305"/>
            <a:chExt cx="2580100" cy="2410254"/>
          </a:xfrm>
        </p:grpSpPr>
        <p:sp>
          <p:nvSpPr>
            <p:cNvPr id="66" name="Textfeld 14">
              <a:extLst>
                <a:ext uri="{FF2B5EF4-FFF2-40B4-BE49-F238E27FC236}">
                  <a16:creationId xmlns:a16="http://schemas.microsoft.com/office/drawing/2014/main" id="{0E775938-EB7D-49FF-905C-97FAF199EF90}"/>
                </a:ext>
              </a:extLst>
            </p:cNvPr>
            <p:cNvSpPr txBox="1"/>
            <p:nvPr/>
          </p:nvSpPr>
          <p:spPr>
            <a:xfrm rot="5400000">
              <a:off x="7935886" y="22860201"/>
              <a:ext cx="14895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75 COOR</a:t>
              </a:r>
            </a:p>
          </p:txBody>
        </p:sp>
        <p:sp>
          <p:nvSpPr>
            <p:cNvPr id="67" name="Textfeld 15">
              <a:extLst>
                <a:ext uri="{FF2B5EF4-FFF2-40B4-BE49-F238E27FC236}">
                  <a16:creationId xmlns:a16="http://schemas.microsoft.com/office/drawing/2014/main" id="{FFE0D6F0-56C0-4C75-97F9-3BE7ECBE052F}"/>
                </a:ext>
              </a:extLst>
            </p:cNvPr>
            <p:cNvSpPr txBox="1"/>
            <p:nvPr/>
          </p:nvSpPr>
          <p:spPr>
            <a:xfrm>
              <a:off x="8998167" y="21651305"/>
              <a:ext cx="20009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/>
                <a:t>60 time step</a:t>
              </a:r>
              <a:endParaRPr lang="en-US" sz="2800" dirty="0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92396F73-5CE9-4487-922A-641D5C8DF40A}"/>
                </a:ext>
              </a:extLst>
            </p:cNvPr>
            <p:cNvSpPr/>
            <p:nvPr/>
          </p:nvSpPr>
          <p:spPr>
            <a:xfrm>
              <a:off x="9070331" y="22185998"/>
              <a:ext cx="1856670" cy="187556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aphicFrame>
        <p:nvGraphicFramePr>
          <p:cNvPr id="79" name="表格 78">
            <a:extLst>
              <a:ext uri="{FF2B5EF4-FFF2-40B4-BE49-F238E27FC236}">
                <a16:creationId xmlns:a16="http://schemas.microsoft.com/office/drawing/2014/main" id="{7712FF73-AEA3-4C59-8CEE-A48DDA627F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9875600"/>
              </p:ext>
            </p:extLst>
          </p:nvPr>
        </p:nvGraphicFramePr>
        <p:xfrm>
          <a:off x="17352357" y="19471890"/>
          <a:ext cx="11856023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7405">
                  <a:extLst>
                    <a:ext uri="{9D8B030D-6E8A-4147-A177-3AD203B41FA5}">
                      <a16:colId xmlns:a16="http://schemas.microsoft.com/office/drawing/2014/main" val="1899769904"/>
                    </a:ext>
                  </a:extLst>
                </a:gridCol>
                <a:gridCol w="2493645">
                  <a:extLst>
                    <a:ext uri="{9D8B030D-6E8A-4147-A177-3AD203B41FA5}">
                      <a16:colId xmlns:a16="http://schemas.microsoft.com/office/drawing/2014/main" val="4189710692"/>
                    </a:ext>
                  </a:extLst>
                </a:gridCol>
                <a:gridCol w="1937004">
                  <a:extLst>
                    <a:ext uri="{9D8B030D-6E8A-4147-A177-3AD203B41FA5}">
                      <a16:colId xmlns:a16="http://schemas.microsoft.com/office/drawing/2014/main" val="2168061598"/>
                    </a:ext>
                  </a:extLst>
                </a:gridCol>
                <a:gridCol w="2248980">
                  <a:extLst>
                    <a:ext uri="{9D8B030D-6E8A-4147-A177-3AD203B41FA5}">
                      <a16:colId xmlns:a16="http://schemas.microsoft.com/office/drawing/2014/main" val="1230187162"/>
                    </a:ext>
                  </a:extLst>
                </a:gridCol>
                <a:gridCol w="1768221">
                  <a:extLst>
                    <a:ext uri="{9D8B030D-6E8A-4147-A177-3AD203B41FA5}">
                      <a16:colId xmlns:a16="http://schemas.microsoft.com/office/drawing/2014/main" val="2526355086"/>
                    </a:ext>
                  </a:extLst>
                </a:gridCol>
                <a:gridCol w="2330768">
                  <a:extLst>
                    <a:ext uri="{9D8B030D-6E8A-4147-A177-3AD203B41FA5}">
                      <a16:colId xmlns:a16="http://schemas.microsoft.com/office/drawing/2014/main" val="14048605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Index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Name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err="1"/>
                        <a:t>BatchNorm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/>
                        <a:t>Dropout Rate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Activation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Units Number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839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Dense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√</a:t>
                      </a:r>
                      <a:endParaRPr lang="zh-CN" altLang="en-US" sz="2800" dirty="0"/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 err="1" smtClean="0"/>
                        <a:t>ReLU</a:t>
                      </a:r>
                      <a:endParaRPr lang="zh-CN" altLang="en-US" sz="2800" dirty="0"/>
                    </a:p>
                  </a:txBody>
                  <a:tcPr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32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2445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err="1"/>
                        <a:t>BiLSTM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0.3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500*2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6539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Dense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0.1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err="1"/>
                        <a:t>ReLU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1024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8229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Dense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0.1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err="1"/>
                        <a:t>ReLU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512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1420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Dense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 err="1"/>
                        <a:t>Softmax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6 (classes)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450801"/>
                  </a:ext>
                </a:extLst>
              </a:tr>
            </a:tbl>
          </a:graphicData>
        </a:graphic>
      </p:graphicFrame>
      <p:sp>
        <p:nvSpPr>
          <p:cNvPr id="83" name="文本框 82">
            <a:extLst>
              <a:ext uri="{FF2B5EF4-FFF2-40B4-BE49-F238E27FC236}">
                <a16:creationId xmlns:a16="http://schemas.microsoft.com/office/drawing/2014/main" id="{D17720BE-5C10-4CDB-92C4-97565A82390D}"/>
              </a:ext>
            </a:extLst>
          </p:cNvPr>
          <p:cNvSpPr txBox="1"/>
          <p:nvPr/>
        </p:nvSpPr>
        <p:spPr>
          <a:xfrm>
            <a:off x="1160585" y="31573859"/>
            <a:ext cx="7114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 smtClean="0"/>
              <a:t>Fig.4 </a:t>
            </a:r>
            <a:r>
              <a:rPr lang="en-US" altLang="zh-CN" sz="2800" dirty="0"/>
              <a:t>Accuracy of train and valid during </a:t>
            </a:r>
            <a:r>
              <a:rPr lang="en-US" altLang="zh-CN" sz="2800" dirty="0" smtClean="0"/>
              <a:t>training</a:t>
            </a:r>
            <a:endParaRPr lang="zh-CN" altLang="en-US" sz="2800" dirty="0"/>
          </a:p>
        </p:txBody>
      </p:sp>
      <p:sp>
        <p:nvSpPr>
          <p:cNvPr id="57" name="Inhaltsplatzhalter 56"/>
          <p:cNvSpPr>
            <a:spLocks noGrp="1"/>
          </p:cNvSpPr>
          <p:nvPr>
            <p:ph sz="quarter" idx="88"/>
          </p:nvPr>
        </p:nvSpPr>
        <p:spPr>
          <a:xfrm>
            <a:off x="17294467" y="25888596"/>
            <a:ext cx="10218738" cy="6600495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dirty="0" smtClean="0"/>
              <a:t>Validation Accuracy: 93%</a:t>
            </a:r>
            <a:endParaRPr lang="en-US" b="0" dirty="0"/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dirty="0" smtClean="0"/>
              <a:t>Inference Speed: 0.047s/sample with GTX 1060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dirty="0" smtClean="0"/>
              <a:t>In Fig5, in the end of the training, there exists slightly over-fitting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dirty="0" smtClean="0"/>
              <a:t>In Fig6, “</a:t>
            </a:r>
            <a:r>
              <a:rPr lang="en-US" b="0" dirty="0" err="1" smtClean="0"/>
              <a:t>TurnBack</a:t>
            </a:r>
            <a:r>
              <a:rPr lang="en-US" b="0" dirty="0" smtClean="0"/>
              <a:t>” class sometimes seems very similar to “Standing ” </a:t>
            </a:r>
            <a:r>
              <a:rPr lang="en-US" b="0" dirty="0"/>
              <a:t>o</a:t>
            </a:r>
            <a:r>
              <a:rPr lang="en-US" b="0" dirty="0" smtClean="0"/>
              <a:t>r “Walking”, the dataset should be modified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dirty="0" smtClean="0"/>
              <a:t>Based on current dataset, the network achieves 93% accuracy. It’s not so high. There are still a lot of things to do.</a:t>
            </a:r>
            <a:endParaRPr lang="en-US" b="0" dirty="0"/>
          </a:p>
        </p:txBody>
      </p:sp>
      <p:pic>
        <p:nvPicPr>
          <p:cNvPr id="68" name="Inhaltsplatzhalter 21"/>
          <p:cNvPicPr>
            <a:picLocks noGrp="1" noChangeAspect="1"/>
          </p:cNvPicPr>
          <p:nvPr>
            <p:ph sz="quarter" idx="88"/>
          </p:nvPr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0" r="7223"/>
          <a:stretch/>
        </p:blipFill>
        <p:spPr>
          <a:xfrm>
            <a:off x="8942283" y="26537536"/>
            <a:ext cx="6477000" cy="5538614"/>
          </a:xfrm>
          <a:ln>
            <a:solidFill>
              <a:schemeClr val="accent1"/>
            </a:solidFill>
          </a:ln>
        </p:spPr>
      </p:pic>
      <p:sp>
        <p:nvSpPr>
          <p:cNvPr id="69" name="文本框 82">
            <a:extLst>
              <a:ext uri="{FF2B5EF4-FFF2-40B4-BE49-F238E27FC236}">
                <a16:creationId xmlns:a16="http://schemas.microsoft.com/office/drawing/2014/main" id="{D17720BE-5C10-4CDB-92C4-97565A82390D}"/>
              </a:ext>
            </a:extLst>
          </p:cNvPr>
          <p:cNvSpPr txBox="1"/>
          <p:nvPr/>
        </p:nvSpPr>
        <p:spPr>
          <a:xfrm>
            <a:off x="9237413" y="32097079"/>
            <a:ext cx="58867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 smtClean="0"/>
              <a:t>Fig.5 Confusion Matrix of Valid dataset</a:t>
            </a:r>
            <a:endParaRPr lang="zh-CN" altLang="en-US" sz="2800" dirty="0"/>
          </a:p>
        </p:txBody>
      </p:sp>
      <p:sp>
        <p:nvSpPr>
          <p:cNvPr id="58" name="Textfeld 57"/>
          <p:cNvSpPr txBox="1"/>
          <p:nvPr/>
        </p:nvSpPr>
        <p:spPr>
          <a:xfrm>
            <a:off x="1327150" y="25904888"/>
            <a:ext cx="4231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Final Accuracy: Around </a:t>
            </a:r>
            <a:r>
              <a:rPr lang="en-US" sz="2800" b="1" dirty="0" smtClean="0"/>
              <a:t>93%</a:t>
            </a:r>
            <a:endParaRPr lang="en-US" sz="2800" b="1" dirty="0"/>
          </a:p>
        </p:txBody>
      </p:sp>
      <p:pic>
        <p:nvPicPr>
          <p:cNvPr id="72" name="Grafik 71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70"/>
          <a:stretch/>
        </p:blipFill>
        <p:spPr>
          <a:xfrm>
            <a:off x="3372433" y="36669064"/>
            <a:ext cx="6738327" cy="3979170"/>
          </a:xfrm>
          <a:prstGeom prst="rect">
            <a:avLst/>
          </a:prstGeom>
          <a:ln>
            <a:solidFill>
              <a:srgbClr val="002896"/>
            </a:solidFill>
          </a:ln>
        </p:spPr>
      </p:pic>
      <p:sp>
        <p:nvSpPr>
          <p:cNvPr id="59" name="Textfeld 58"/>
          <p:cNvSpPr txBox="1"/>
          <p:nvPr/>
        </p:nvSpPr>
        <p:spPr>
          <a:xfrm>
            <a:off x="5798869" y="40659707"/>
            <a:ext cx="18854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F</a:t>
            </a:r>
            <a:r>
              <a:rPr lang="en-US" altLang="zh-CN" sz="2800" dirty="0" smtClean="0"/>
              <a:t>ig.6 Falling</a:t>
            </a:r>
            <a:endParaRPr lang="en-US" sz="2800" dirty="0"/>
          </a:p>
        </p:txBody>
      </p:sp>
      <p:sp>
        <p:nvSpPr>
          <p:cNvPr id="73" name="文本框 82">
            <a:extLst>
              <a:ext uri="{FF2B5EF4-FFF2-40B4-BE49-F238E27FC236}">
                <a16:creationId xmlns:a16="http://schemas.microsoft.com/office/drawing/2014/main" id="{D17720BE-5C10-4CDB-92C4-97565A82390D}"/>
              </a:ext>
            </a:extLst>
          </p:cNvPr>
          <p:cNvSpPr txBox="1"/>
          <p:nvPr/>
        </p:nvSpPr>
        <p:spPr>
          <a:xfrm>
            <a:off x="25560295" y="15707750"/>
            <a:ext cx="2379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 smtClean="0"/>
              <a:t>Fig.3 </a:t>
            </a:r>
            <a:r>
              <a:rPr lang="en-US" altLang="zh-CN" sz="2800" dirty="0" err="1" smtClean="0"/>
              <a:t>BiLSTM</a:t>
            </a:r>
            <a:r>
              <a:rPr lang="en-US" altLang="zh-CN" sz="2800" baseline="30000" dirty="0" smtClean="0"/>
              <a:t>[2]</a:t>
            </a:r>
            <a:endParaRPr lang="zh-CN" altLang="en-US" sz="2800" baseline="30000" dirty="0"/>
          </a:p>
        </p:txBody>
      </p:sp>
      <p:sp>
        <p:nvSpPr>
          <p:cNvPr id="74" name="文本框 82">
            <a:extLst>
              <a:ext uri="{FF2B5EF4-FFF2-40B4-BE49-F238E27FC236}">
                <a16:creationId xmlns:a16="http://schemas.microsoft.com/office/drawing/2014/main" id="{D17720BE-5C10-4CDB-92C4-97565A82390D}"/>
              </a:ext>
            </a:extLst>
          </p:cNvPr>
          <p:cNvSpPr txBox="1"/>
          <p:nvPr/>
        </p:nvSpPr>
        <p:spPr>
          <a:xfrm>
            <a:off x="13303584" y="15457332"/>
            <a:ext cx="30498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 smtClean="0"/>
              <a:t>Fig.1 Depth Camera</a:t>
            </a:r>
            <a:endParaRPr lang="zh-CN" altLang="en-US" sz="2800" dirty="0"/>
          </a:p>
        </p:txBody>
      </p:sp>
      <p:sp>
        <p:nvSpPr>
          <p:cNvPr id="75" name="文本框 82">
            <a:extLst>
              <a:ext uri="{FF2B5EF4-FFF2-40B4-BE49-F238E27FC236}">
                <a16:creationId xmlns:a16="http://schemas.microsoft.com/office/drawing/2014/main" id="{D17720BE-5C10-4CDB-92C4-97565A82390D}"/>
              </a:ext>
            </a:extLst>
          </p:cNvPr>
          <p:cNvSpPr txBox="1"/>
          <p:nvPr/>
        </p:nvSpPr>
        <p:spPr>
          <a:xfrm>
            <a:off x="19376151" y="16407105"/>
            <a:ext cx="2745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 smtClean="0"/>
              <a:t>Fig.2 Grab frames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80798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HN_Deutsc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HN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HHN_Campus_KUE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442</Words>
  <Application>Microsoft Office PowerPoint</Application>
  <PresentationFormat>Benutzerdefiniert</PresentationFormat>
  <Paragraphs>109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</vt:i4>
      </vt:variant>
    </vt:vector>
  </HeadingPairs>
  <TitlesOfParts>
    <vt:vector size="8" baseType="lpstr">
      <vt:lpstr>等线</vt:lpstr>
      <vt:lpstr>Arial</vt:lpstr>
      <vt:lpstr>Calibri</vt:lpstr>
      <vt:lpstr>Wingdings</vt:lpstr>
      <vt:lpstr>HHN_Deutsch</vt:lpstr>
      <vt:lpstr>HHN_English</vt:lpstr>
      <vt:lpstr>HHN_Campus_KUEN</vt:lpstr>
      <vt:lpstr>Deep Learning of  Skeleton Features for Posture Recognition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Lena Amon</dc:creator>
  <cp:lastModifiedBy>MikroSens</cp:lastModifiedBy>
  <cp:revision>280</cp:revision>
  <cp:lastPrinted>2019-04-12T08:59:46Z</cp:lastPrinted>
  <dcterms:created xsi:type="dcterms:W3CDTF">2019-04-01T08:48:23Z</dcterms:created>
  <dcterms:modified xsi:type="dcterms:W3CDTF">2019-06-27T10:16:52Z</dcterms:modified>
</cp:coreProperties>
</file>

<file path=docProps/thumbnail.jpeg>
</file>